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65" r:id="rId4"/>
    <p:sldId id="257" r:id="rId5"/>
    <p:sldId id="267" r:id="rId6"/>
    <p:sldId id="273" r:id="rId7"/>
    <p:sldId id="274" r:id="rId8"/>
    <p:sldId id="294" r:id="rId9"/>
    <p:sldId id="276" r:id="rId10"/>
    <p:sldId id="280" r:id="rId11"/>
    <p:sldId id="295" r:id="rId12"/>
    <p:sldId id="293" r:id="rId13"/>
    <p:sldId id="277" r:id="rId14"/>
    <p:sldId id="281" r:id="rId15"/>
    <p:sldId id="282" r:id="rId16"/>
    <p:sldId id="283" r:id="rId17"/>
    <p:sldId id="292" r:id="rId18"/>
    <p:sldId id="285" r:id="rId19"/>
    <p:sldId id="286" r:id="rId20"/>
    <p:sldId id="287" r:id="rId21"/>
    <p:sldId id="288" r:id="rId22"/>
    <p:sldId id="270" r:id="rId23"/>
    <p:sldId id="271" r:id="rId24"/>
    <p:sldId id="268" r:id="rId25"/>
    <p:sldId id="289" r:id="rId26"/>
    <p:sldId id="29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0BCF"/>
    <a:srgbClr val="57257D"/>
    <a:srgbClr val="F70D82"/>
    <a:srgbClr val="FFDB69"/>
    <a:srgbClr val="FFD54F"/>
    <a:srgbClr val="6C2E9A"/>
    <a:srgbClr val="9F5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AppData\Local\Microsoft\Windows\INetCache\IE\43E0LSES\&#26417;&#27803;&#27766;(2&#12289;7&#38988;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E:\Chu%20Pui%20Shan\&#23560;&#30740;\&#26417;&#27803;&#29642;&#31532;&#19977;&#38988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Tiffany\AppData\Local\Microsoft\Windows\Temporary%20Internet%20Files\Content.IE5\I53A4YSS\&#34081;&#26391;&#26228;&#31532;&#22235;&#38988;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esktop\&#27946;&#36920;&#26228;(&#31532;&#20845;&#38988;)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AppData\Local\Microsoft\Windows\INetCache\IE\43E0LSES\&#26417;&#27803;&#27766;(2&#12289;7&#38988;)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lang="zh-HK" sz="2800"/>
            </a:pPr>
            <a:r>
              <a:rPr lang="zh-TW" sz="2800" dirty="0"/>
              <a:t>四至六年級同學對風</a:t>
            </a:r>
            <a:r>
              <a:rPr lang="zh-TW" sz="2800" dirty="0" smtClean="0"/>
              <a:t>紀服</a:t>
            </a:r>
            <a:r>
              <a:rPr lang="zh-TW" sz="2800" dirty="0"/>
              <a:t>務質素的滿意程度</a:t>
            </a:r>
          </a:p>
        </c:rich>
      </c:tx>
      <c:layout>
        <c:manualLayout>
          <c:xMode val="edge"/>
          <c:yMode val="edge"/>
          <c:x val="0.13112405246986719"/>
          <c:y val="1.835358658873104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730597458217548E-2"/>
          <c:y val="0.14013224433034679"/>
          <c:w val="0.87819156503692408"/>
          <c:h val="0.628133487377201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zh-HK"/>
                </a:pPr>
                <a:endParaRPr lang="zh-H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非常滿意</c:v>
                </c:pt>
                <c:pt idx="1">
                  <c:v>滿意</c:v>
                </c:pt>
                <c:pt idx="2">
                  <c:v>不滿意</c:v>
                </c:pt>
                <c:pt idx="3">
                  <c:v>非常不滿意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36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502528"/>
        <c:axId val="120505472"/>
      </c:barChart>
      <c:catAx>
        <c:axId val="12050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zh-HK" sz="2400"/>
            </a:pPr>
            <a:endParaRPr lang="zh-HK"/>
          </a:p>
        </c:txPr>
        <c:crossAx val="120505472"/>
        <c:crosses val="autoZero"/>
        <c:auto val="1"/>
        <c:lblAlgn val="ctr"/>
        <c:lblOffset val="100"/>
        <c:noMultiLvlLbl val="0"/>
      </c:catAx>
      <c:valAx>
        <c:axId val="12050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zh-HK"/>
            </a:pPr>
            <a:endParaRPr lang="zh-HK"/>
          </a:p>
        </c:txPr>
        <c:crossAx val="12050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標楷體" panose="03000509000000000000" pitchFamily="65" charset="-120"/>
          <a:ea typeface="標楷體" panose="03000509000000000000" pitchFamily="65" charset="-120"/>
        </a:defRPr>
      </a:pPr>
      <a:endParaRPr lang="zh-HK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zh-HK"/>
            </a:pPr>
            <a:r>
              <a:rPr lang="zh-TW"/>
              <a:t>四至六年級同學認為風紀有能力協助維持學校秩序</a:t>
            </a:r>
          </a:p>
        </c:rich>
      </c:tx>
      <c:layout>
        <c:manualLayout>
          <c:xMode val="edge"/>
          <c:yMode val="edge"/>
          <c:x val="0.1475892649875509"/>
          <c:y val="3.61519777907299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55355599127292"/>
          <c:y val="0.20692152980658918"/>
          <c:w val="0.65814508052501308"/>
          <c:h val="0.54629884638659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zh-HK"/>
                </a:pPr>
                <a:endParaRPr lang="zh-H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'[朱沛汶(2、7題).xlsx]Sheet1'!$A$2:$B$2</c:f>
              <c:strCache>
                <c:ptCount val="2"/>
                <c:pt idx="0">
                  <c:v>有</c:v>
                </c:pt>
                <c:pt idx="1">
                  <c:v>沒有</c:v>
                </c:pt>
              </c:strCache>
            </c:strRef>
          </c:cat>
          <c:val>
            <c:numRef>
              <c:f>'[朱沛汶(2、7題).xlsx]Sheet1'!$A$3:$B$3</c:f>
              <c:numCache>
                <c:formatCode>General</c:formatCode>
                <c:ptCount val="2"/>
                <c:pt idx="0">
                  <c:v>55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160448"/>
        <c:axId val="99184640"/>
      </c:barChart>
      <c:catAx>
        <c:axId val="99160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zh-HK" sz="2400"/>
            </a:pPr>
            <a:endParaRPr lang="zh-HK"/>
          </a:p>
        </c:txPr>
        <c:crossAx val="99184640"/>
        <c:crosses val="autoZero"/>
        <c:auto val="1"/>
        <c:lblAlgn val="ctr"/>
        <c:lblOffset val="100"/>
        <c:noMultiLvlLbl val="0"/>
      </c:catAx>
      <c:valAx>
        <c:axId val="99184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zh-HK"/>
            </a:pPr>
            <a:endParaRPr lang="zh-HK"/>
          </a:p>
        </c:txPr>
        <c:crossAx val="99160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2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pPr>
      <a:endParaRPr lang="zh-HK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HK" sz="2880" b="0" i="0" u="none" strike="noStrike" kern="1200" spc="0" baseline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r>
              <a:rPr lang="zh-HK"/>
              <a:t>四至六年級同學反映風紀做事的效率 </a:t>
            </a:r>
            <a:endParaRPr lang="zh-TW"/>
          </a:p>
        </c:rich>
      </c:tx>
      <c:layout>
        <c:manualLayout>
          <c:xMode val="edge"/>
          <c:yMode val="edge"/>
          <c:x val="0.14427857106250766"/>
          <c:y val="2.212756128388639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朱沛珊第三題!$B$1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zh-HK" sz="2400" b="0" i="0" u="none" strike="noStrike" kern="1200" baseline="0">
                    <a:solidFill>
                      <a:schemeClr val="tx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defRPr>
                </a:pPr>
                <a:endParaRPr lang="zh-H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朱沛珊第三題!$A$2:$A$5</c:f>
              <c:strCache>
                <c:ptCount val="4"/>
                <c:pt idx="0">
                  <c:v>非常高</c:v>
                </c:pt>
                <c:pt idx="1">
                  <c:v>高</c:v>
                </c:pt>
                <c:pt idx="2">
                  <c:v>不高</c:v>
                </c:pt>
                <c:pt idx="3">
                  <c:v>非常差</c:v>
                </c:pt>
              </c:strCache>
            </c:strRef>
          </c:cat>
          <c:val>
            <c:numRef>
              <c:f>朱沛珊第三題!$B$2:$B$5</c:f>
              <c:numCache>
                <c:formatCode>General</c:formatCode>
                <c:ptCount val="4"/>
                <c:pt idx="0">
                  <c:v>14</c:v>
                </c:pt>
                <c:pt idx="1">
                  <c:v>38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9209984"/>
        <c:axId val="99212672"/>
      </c:barChart>
      <c:catAx>
        <c:axId val="9920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HK" sz="2400" b="0" i="0" u="none" strike="noStrike" kern="1200" baseline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endParaRPr lang="zh-HK"/>
          </a:p>
        </c:txPr>
        <c:crossAx val="99212672"/>
        <c:crosses val="autoZero"/>
        <c:auto val="1"/>
        <c:lblAlgn val="ctr"/>
        <c:lblOffset val="100"/>
        <c:noMultiLvlLbl val="0"/>
      </c:catAx>
      <c:valAx>
        <c:axId val="9921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lang="zh-HK" sz="2400" b="0" i="0" u="none" strike="noStrike" kern="1200" baseline="0">
                    <a:solidFill>
                      <a:schemeClr val="tx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defRPr>
                </a:pPr>
                <a:r>
                  <a:rPr lang="zh-TW" dirty="0"/>
                  <a:t>人數</a:t>
                </a:r>
              </a:p>
            </c:rich>
          </c:tx>
          <c:layout>
            <c:manualLayout>
              <c:xMode val="edge"/>
              <c:yMode val="edge"/>
              <c:x val="1.8640421019105135E-2"/>
              <c:y val="0.348887424227415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HK" sz="2400" b="0" i="0" u="none" strike="noStrike" kern="1200" baseline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endParaRPr lang="zh-HK"/>
          </a:p>
        </c:txPr>
        <c:crossAx val="9920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pPr>
      <a:endParaRPr lang="zh-H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zh-HK"/>
            </a:pPr>
            <a:r>
              <a:rPr lang="zh-TW" altLang="en-US" dirty="0" smtClean="0"/>
              <a:t>四至六年級同學認為風紀能妥善幫助有需要的同學</a:t>
            </a:r>
            <a:endParaRPr lang="zh-HK" altLang="en-US" dirty="0"/>
          </a:p>
        </c:rich>
      </c:tx>
      <c:layout>
        <c:manualLayout>
          <c:xMode val="edge"/>
          <c:yMode val="edge"/>
          <c:x val="0.12597817051945343"/>
          <c:y val="1.73048099196075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54608931045991"/>
          <c:y val="0.17108714896616853"/>
          <c:w val="0.73843658355802377"/>
          <c:h val="0.600489866731670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70D8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zh-HK"/>
                </a:pPr>
                <a:endParaRPr lang="zh-H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非常妥善</c:v>
                </c:pt>
                <c:pt idx="1">
                  <c:v>妥善</c:v>
                </c:pt>
                <c:pt idx="2">
                  <c:v>不妥善</c:v>
                </c:pt>
                <c:pt idx="3">
                  <c:v>極不妥善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41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223104"/>
        <c:axId val="106224640"/>
      </c:barChart>
      <c:catAx>
        <c:axId val="10622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zh-HK"/>
            </a:pPr>
            <a:endParaRPr lang="zh-HK"/>
          </a:p>
        </c:txPr>
        <c:crossAx val="106224640"/>
        <c:crosses val="autoZero"/>
        <c:auto val="1"/>
        <c:lblAlgn val="ctr"/>
        <c:lblOffset val="100"/>
        <c:noMultiLvlLbl val="0"/>
      </c:catAx>
      <c:valAx>
        <c:axId val="106224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zh-HK"/>
            </a:pPr>
            <a:endParaRPr lang="zh-HK"/>
          </a:p>
        </c:txPr>
        <c:crossAx val="10622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pPr>
      <a:endParaRPr lang="zh-HK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 algn="ctr">
              <a:defRPr lang="zh-HK"/>
            </a:pPr>
            <a:r>
              <a:rPr lang="zh-TW"/>
              <a:t>你認為風紀工作大公無私</a:t>
            </a:r>
          </a:p>
        </c:rich>
      </c:tx>
      <c:layout>
        <c:manualLayout>
          <c:xMode val="edge"/>
          <c:yMode val="edge"/>
          <c:x val="0.34686189422813657"/>
          <c:y val="3.385060917640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389502139023727"/>
          <c:y val="0.16127475572950487"/>
          <c:w val="0.86534046277670684"/>
          <c:h val="0.601860496518789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你認為風紀工作大公無私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工作表1!$A$2:$A$3</c:f>
              <c:strCache>
                <c:ptCount val="2"/>
                <c:pt idx="0">
                  <c:v>認為</c:v>
                </c:pt>
                <c:pt idx="1">
                  <c:v>不認為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0566400"/>
        <c:axId val="110617344"/>
      </c:barChart>
      <c:catAx>
        <c:axId val="110566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zh-HK"/>
            </a:pPr>
            <a:endParaRPr lang="zh-HK"/>
          </a:p>
        </c:txPr>
        <c:crossAx val="110617344"/>
        <c:crosses val="autoZero"/>
        <c:auto val="1"/>
        <c:lblAlgn val="ctr"/>
        <c:lblOffset val="100"/>
        <c:noMultiLvlLbl val="0"/>
      </c:catAx>
      <c:valAx>
        <c:axId val="110617344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lang="zh-HK"/>
                </a:pPr>
                <a:r>
                  <a:rPr lang="zh-TW"/>
                  <a:t>人數</a:t>
                </a:r>
                <a:endParaRPr lang="zh-HK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zh-HK"/>
            </a:pPr>
            <a:endParaRPr lang="zh-HK"/>
          </a:p>
        </c:txPr>
        <c:crossAx val="110566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solidFill>
            <a:schemeClr val="tx2">
              <a:lumMod val="95000"/>
              <a:lumOff val="5000"/>
            </a:schemeClr>
          </a:solidFill>
          <a:latin typeface="標楷體" panose="03000509000000000000" pitchFamily="65" charset="-120"/>
          <a:ea typeface="標楷體" panose="03000509000000000000" pitchFamily="65" charset="-120"/>
        </a:defRPr>
      </a:pPr>
      <a:endParaRPr lang="zh-HK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zh-HK"/>
            </a:pPr>
            <a:r>
              <a:rPr lang="zh-TW"/>
              <a:t>四至六年級同學認為風紀服務的人數足夠</a:t>
            </a:r>
          </a:p>
          <a:p>
            <a:pPr algn="ctr" rtl="0">
              <a:defRPr lang="zh-HK"/>
            </a:pPr>
            <a:endParaRPr lang="zh-TW"/>
          </a:p>
        </c:rich>
      </c:tx>
      <c:layout>
        <c:manualLayout>
          <c:xMode val="edge"/>
          <c:yMode val="edge"/>
          <c:x val="0.20291764555818087"/>
          <c:y val="0.1078148810003862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491778029765122"/>
          <c:y val="0.24048592884222858"/>
          <c:w val="0.85040747766556224"/>
          <c:h val="0.5379093759113444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zh-HK"/>
                </a:pPr>
                <a:endParaRPr lang="zh-H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'洪逸晴(第六題)'!$A$2:$D$2</c:f>
              <c:strCache>
                <c:ptCount val="4"/>
                <c:pt idx="0">
                  <c:v>非常足夠 </c:v>
                </c:pt>
                <c:pt idx="1">
                  <c:v>足夠</c:v>
                </c:pt>
                <c:pt idx="2">
                  <c:v>不足夠</c:v>
                </c:pt>
                <c:pt idx="3">
                  <c:v>極不足夠</c:v>
                </c:pt>
              </c:strCache>
            </c:strRef>
          </c:cat>
          <c:val>
            <c:numRef>
              <c:f>'洪逸晴(第六題)'!$A$3:$D$3</c:f>
              <c:numCache>
                <c:formatCode>General</c:formatCode>
                <c:ptCount val="4"/>
                <c:pt idx="0">
                  <c:v>16</c:v>
                </c:pt>
                <c:pt idx="1">
                  <c:v>30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axId val="101678080"/>
        <c:axId val="101705600"/>
      </c:barChart>
      <c:catAx>
        <c:axId val="101678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zh-HK"/>
            </a:pPr>
            <a:endParaRPr lang="zh-HK"/>
          </a:p>
        </c:txPr>
        <c:crossAx val="101705600"/>
        <c:crosses val="autoZero"/>
        <c:auto val="1"/>
        <c:lblAlgn val="ctr"/>
        <c:lblOffset val="100"/>
        <c:noMultiLvlLbl val="0"/>
      </c:catAx>
      <c:valAx>
        <c:axId val="10170560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0" vert="wordArtVertRtl"/>
              <a:lstStyle/>
              <a:p>
                <a:pPr>
                  <a:defRPr lang="zh-HK"/>
                </a:pPr>
                <a:r>
                  <a:rPr lang="zh-TW"/>
                  <a:t>人數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zh-HK" sz="2400"/>
            </a:pPr>
            <a:endParaRPr lang="zh-HK"/>
          </a:p>
        </c:txPr>
        <c:crossAx val="101678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solidFill>
            <a:schemeClr val="tx2">
              <a:lumMod val="95000"/>
              <a:lumOff val="5000"/>
            </a:schemeClr>
          </a:solidFill>
          <a:latin typeface="標楷體" panose="03000509000000000000" pitchFamily="65" charset="-120"/>
          <a:ea typeface="標楷體" panose="03000509000000000000" pitchFamily="65" charset="-120"/>
        </a:defRPr>
      </a:pPr>
      <a:endParaRPr lang="zh-HK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lang="zh-HK" sz="2800"/>
            </a:pPr>
            <a:r>
              <a:rPr lang="zh-TW" sz="2800" dirty="0"/>
              <a:t>四至六年級同學認為風紀最應具</a:t>
            </a:r>
            <a:r>
              <a:rPr lang="zh-TW" sz="2800" dirty="0" smtClean="0"/>
              <a:t>備</a:t>
            </a:r>
            <a:r>
              <a:rPr lang="zh-TW" altLang="en-US" sz="2800" dirty="0" smtClean="0"/>
              <a:t>的</a:t>
            </a:r>
            <a:r>
              <a:rPr lang="zh-TW" sz="2800" dirty="0" smtClean="0"/>
              <a:t>條</a:t>
            </a:r>
            <a:r>
              <a:rPr lang="zh-TW" sz="2800" dirty="0"/>
              <a:t>件</a:t>
            </a:r>
          </a:p>
        </c:rich>
      </c:tx>
      <c:layout>
        <c:manualLayout>
          <c:xMode val="edge"/>
          <c:yMode val="edge"/>
          <c:x val="0.2149639667283117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063102787449349"/>
          <c:y val="0.13710933192174521"/>
          <c:w val="0.77598120185554065"/>
          <c:h val="0.685692229647764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80BC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zh-HK"/>
                </a:pPr>
                <a:endParaRPr lang="zh-H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'[朱沛汶(2、7題).xlsx]Sheet1'!$A$23:$F$23</c:f>
              <c:strCache>
                <c:ptCount val="6"/>
                <c:pt idx="0">
                  <c:v>隨機應變</c:v>
                </c:pt>
                <c:pt idx="1">
                  <c:v>有禮貌</c:v>
                </c:pt>
                <c:pt idx="2">
                  <c:v>守時</c:v>
                </c:pt>
                <c:pt idx="3">
                  <c:v>儀容整潔</c:v>
                </c:pt>
                <c:pt idx="4">
                  <c:v>有責任感</c:v>
                </c:pt>
                <c:pt idx="5">
                  <c:v>大公無私</c:v>
                </c:pt>
              </c:strCache>
            </c:strRef>
          </c:cat>
          <c:val>
            <c:numRef>
              <c:f>'[朱沛汶(2、7題).xlsx]Sheet1'!$A$24:$F$24</c:f>
              <c:numCache>
                <c:formatCode>General</c:formatCode>
                <c:ptCount val="6"/>
                <c:pt idx="0">
                  <c:v>14</c:v>
                </c:pt>
                <c:pt idx="1">
                  <c:v>20</c:v>
                </c:pt>
                <c:pt idx="2">
                  <c:v>5</c:v>
                </c:pt>
                <c:pt idx="3">
                  <c:v>0</c:v>
                </c:pt>
                <c:pt idx="4">
                  <c:v>14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464320"/>
        <c:axId val="101508224"/>
      </c:barChart>
      <c:catAx>
        <c:axId val="101464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zh-HK" sz="2200"/>
            </a:pPr>
            <a:endParaRPr lang="zh-HK"/>
          </a:p>
        </c:txPr>
        <c:crossAx val="101508224"/>
        <c:crosses val="autoZero"/>
        <c:auto val="1"/>
        <c:lblAlgn val="ctr"/>
        <c:lblOffset val="100"/>
        <c:noMultiLvlLbl val="0"/>
      </c:catAx>
      <c:valAx>
        <c:axId val="10150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zh-HK"/>
            </a:pPr>
            <a:endParaRPr lang="zh-HK"/>
          </a:p>
        </c:txPr>
        <c:crossAx val="101464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solidFill>
            <a:schemeClr val="tx2">
              <a:lumMod val="95000"/>
              <a:lumOff val="5000"/>
            </a:schemeClr>
          </a:solidFill>
          <a:latin typeface="標楷體" panose="03000509000000000000" pitchFamily="65" charset="-120"/>
          <a:ea typeface="標楷體" panose="03000509000000000000" pitchFamily="65" charset="-120"/>
        </a:defRPr>
      </a:pPr>
      <a:endParaRPr lang="zh-HK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HK" sz="3200" b="0" i="0" u="none" strike="noStrike" kern="1200" spc="0" baseline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r>
              <a:rPr lang="zh-TW" altLang="en-US" sz="2800" dirty="0" smtClean="0"/>
              <a:t>四至六年級同學</a:t>
            </a:r>
            <a:r>
              <a:rPr lang="zh-TW" sz="2800" dirty="0" smtClean="0"/>
              <a:t>認</a:t>
            </a:r>
            <a:r>
              <a:rPr lang="zh-TW" sz="2800" dirty="0"/>
              <a:t>為風紀應該增加巡查學校</a:t>
            </a:r>
            <a:r>
              <a:rPr lang="zh-TW" sz="2800" dirty="0" smtClean="0"/>
              <a:t>的地</a:t>
            </a:r>
            <a:r>
              <a:rPr lang="zh-TW" sz="2800" dirty="0"/>
              <a:t>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84549806465616"/>
          <c:y val="0.21831474535714618"/>
          <c:w val="0.86908458035394887"/>
          <c:h val="0.36733484024276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你認為風紀應該增加巡查學校的那些地方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zh-HK" sz="1800" b="0" i="0" u="none" strike="noStrike" kern="1200" baseline="0">
                    <a:solidFill>
                      <a:schemeClr val="tx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defRPr>
                </a:pPr>
                <a:endParaRPr lang="zh-H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工作表1!$A$2:$A$8</c:f>
              <c:strCache>
                <c:ptCount val="7"/>
                <c:pt idx="0">
                  <c:v>圖書館</c:v>
                </c:pt>
                <c:pt idx="1">
                  <c:v>樓層</c:v>
                </c:pt>
                <c:pt idx="2">
                  <c:v>四樓平台</c:v>
                </c:pt>
                <c:pt idx="3">
                  <c:v>操場</c:v>
                </c:pt>
                <c:pt idx="4">
                  <c:v>洗手間</c:v>
                </c:pt>
                <c:pt idx="5">
                  <c:v>課室</c:v>
                </c:pt>
                <c:pt idx="6">
                  <c:v>110乒乓球室（午間活動）</c:v>
                </c:pt>
              </c:strCache>
            </c:strRef>
          </c:cat>
          <c:val>
            <c:numRef>
              <c:f>工作表1!$B$2:$B$8</c:f>
              <c:numCache>
                <c:formatCode>General</c:formatCode>
                <c:ptCount val="7"/>
                <c:pt idx="0">
                  <c:v>6</c:v>
                </c:pt>
                <c:pt idx="1">
                  <c:v>12</c:v>
                </c:pt>
                <c:pt idx="2">
                  <c:v>11</c:v>
                </c:pt>
                <c:pt idx="3">
                  <c:v>6</c:v>
                </c:pt>
                <c:pt idx="4">
                  <c:v>5</c:v>
                </c:pt>
                <c:pt idx="5">
                  <c:v>12</c:v>
                </c:pt>
                <c:pt idx="6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223680"/>
        <c:axId val="21255296"/>
      </c:barChart>
      <c:catAx>
        <c:axId val="21223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HK" sz="1600" b="0" i="0" u="none" strike="noStrike" kern="1200" baseline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endParaRPr lang="zh-HK"/>
          </a:p>
        </c:txPr>
        <c:crossAx val="21255296"/>
        <c:crosses val="autoZero"/>
        <c:auto val="1"/>
        <c:lblAlgn val="ctr"/>
        <c:lblOffset val="100"/>
        <c:noMultiLvlLbl val="0"/>
      </c:catAx>
      <c:valAx>
        <c:axId val="2125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wordArtVertRtl" wrap="square" anchor="ctr" anchorCtr="1"/>
              <a:lstStyle/>
              <a:p>
                <a:pPr>
                  <a:defRPr lang="zh-HK" sz="2000" b="0" i="0" u="none" strike="noStrike" kern="1200" baseline="0">
                    <a:solidFill>
                      <a:schemeClr val="tx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defRPr>
                </a:pPr>
                <a:r>
                  <a:rPr lang="zh-TW" sz="2000"/>
                  <a:t>人數</a:t>
                </a:r>
                <a:endParaRPr lang="zh-HK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HK" sz="1400" b="0" i="0" u="none" strike="noStrike" kern="1200" baseline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endParaRPr lang="zh-HK"/>
          </a:p>
        </c:txPr>
        <c:crossAx val="2122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pPr>
      <a:endParaRPr lang="zh-HK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0.40475</cdr:y>
    </cdr:from>
    <cdr:to>
      <cdr:x>0.05206</cdr:x>
      <cdr:y>0.70025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0" y="1523308"/>
          <a:ext cx="420130" cy="1112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人數</a:t>
          </a:r>
          <a:endParaRPr lang="zh-HK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0.06041</cdr:x>
      <cdr:y>0</cdr:y>
    </cdr:from>
    <cdr:to>
      <cdr:x>1</cdr:x>
      <cdr:y>0.1318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24724" y="-1031629"/>
          <a:ext cx="8161335" cy="537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zh-TW" altLang="en-US" sz="1600">
            <a:latin typeface="標楷體" pitchFamily="65" charset="-120"/>
            <a:ea typeface="標楷體" pitchFamily="65" charset="-120"/>
          </a:endParaRPr>
        </a:p>
      </cdr:txBody>
    </cdr:sp>
  </cdr:relSizeAnchor>
  <cdr:relSizeAnchor xmlns:cdr="http://schemas.openxmlformats.org/drawingml/2006/chartDrawing">
    <cdr:from>
      <cdr:x>0.10201</cdr:x>
      <cdr:y>0.3645</cdr:y>
    </cdr:from>
    <cdr:to>
      <cdr:x>0.15011</cdr:x>
      <cdr:y>0.76851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961066" y="1486446"/>
          <a:ext cx="453081" cy="1647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r>
            <a:rPr lang="zh-TW" altLang="en-US" sz="2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人數</a:t>
          </a:r>
          <a:endParaRPr lang="zh-HK" altLang="en-US" sz="2400" b="1" dirty="0">
            <a:latin typeface="標楷體" panose="03000509000000000000" pitchFamily="65" charset="-120"/>
            <a:ea typeface="標楷體" panose="03000509000000000000" pitchFamily="65" charset="-12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0.06939</cdr:x>
      <cdr:y>0.37714</cdr:y>
    </cdr:from>
    <cdr:to>
      <cdr:x>0.11217</cdr:x>
      <cdr:y>0.7806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734970" y="1524715"/>
          <a:ext cx="453081" cy="1631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人數</a:t>
          </a:r>
          <a:endParaRPr lang="zh-HK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0.05501</cdr:x>
      <cdr:y>0.30398</cdr:y>
    </cdr:from>
    <cdr:to>
      <cdr:x>0.11426</cdr:x>
      <cdr:y>0.68471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20142" y="1249651"/>
          <a:ext cx="560173" cy="1565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人數</a:t>
          </a:r>
          <a:endParaRPr lang="zh-HK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FD9D2DDA-69D8-473F-A583-B6774B31A77B}" type="datetimeFigureOut">
              <a:rPr lang="en-US" altLang="zh-TW"/>
              <a:pPr/>
              <a:t>7/14/2017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02392CCB-FF08-4D29-8DA3-E1FD86044808}" type="slidenum">
              <a:rPr lang="zh-TW"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01F6DFB-6833-46E4-B515-70E0D9178056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58706C7-F2C3-48B6-8A22-C484D800B5D4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zh-TW" smtClean="0"/>
              <a:pPr/>
              <a:t>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TW"/>
          </a:p>
        </p:txBody>
      </p:sp>
      <p:sp>
        <p:nvSpPr>
          <p:cNvPr id="10" name="矩形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TW"/>
          </a:p>
        </p:txBody>
      </p:sp>
      <p:sp>
        <p:nvSpPr>
          <p:cNvPr id="11" name="矩形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TW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zh-TW" sz="540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2000"/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TW"/>
            </a:lvl5pPr>
            <a:lvl6pPr latinLnBrk="0">
              <a:defRPr lang="zh-TW"/>
            </a:lvl6pPr>
            <a:lvl7pPr latinLnBrk="0">
              <a:defRPr lang="zh-TW"/>
            </a:lvl7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zh-TW"/>
            </a:lvl5pPr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zh-TW" sz="5400"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zh-TW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zh-TW" sz="1800"/>
            </a:lvl1pPr>
            <a:lvl2pPr latinLnBrk="0">
              <a:defRPr lang="zh-TW" sz="1600"/>
            </a:lvl2pPr>
            <a:lvl3pPr latinLnBrk="0">
              <a:defRPr lang="zh-TW" sz="1400"/>
            </a:lvl3pPr>
            <a:lvl4pPr latinLnBrk="0">
              <a:defRPr lang="zh-TW" sz="1200"/>
            </a:lvl4pPr>
            <a:lvl5pPr latinLnBrk="0">
              <a:defRPr lang="zh-TW" sz="120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zh-TW" sz="1800"/>
            </a:lvl1pPr>
            <a:lvl2pPr latinLnBrk="0">
              <a:defRPr lang="zh-TW" sz="1600"/>
            </a:lvl2pPr>
            <a:lvl3pPr latinLnBrk="0">
              <a:defRPr lang="zh-TW" sz="1400"/>
            </a:lvl3pPr>
            <a:lvl4pPr latinLnBrk="0">
              <a:defRPr lang="zh-TW" sz="1200"/>
            </a:lvl4pPr>
            <a:lvl5pPr latinLnBrk="0">
              <a:defRPr lang="zh-TW" sz="1200"/>
            </a:lvl5pPr>
            <a:lvl6pPr latinLnBrk="0">
              <a:defRPr lang="zh-TW" sz="1200"/>
            </a:lvl6pPr>
            <a:lvl7pPr latinLnBrk="0">
              <a:defRPr lang="zh-TW" sz="1200"/>
            </a:lvl7pPr>
            <a:lvl8pPr latinLnBrk="0">
              <a:defRPr lang="zh-TW" sz="1200"/>
            </a:lvl8pPr>
            <a:lvl9pPr latinLnBrk="0">
              <a:defRPr lang="zh-TW"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/>
              <a:t>
            </a:t>
            </a:r>
            <a:fld id="{0B277187-C200-495F-A386-621319EADA8F}" type="datetimeFigureOut">
              <a:rPr lang="zh-HK" altLang="en-US"/>
              <a:pPr/>
              <a:t>14/7/2017</a:t>
            </a:fld>
            <a:r>
              <a:rPr lang="zh-TW"/>
              <a:t>
            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/>
              <a:t>
            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zh-TW"/>
              <a:t>
            </a:t>
            </a:r>
            <a:fld id="{FC749032-2A07-4AE8-BA90-74324CAE0C87}" type="slidenum">
              <a:rPr/>
              <a:pPr/>
              <a:t>‹#›</a:t>
            </a:fld>
            <a:r>
              <a:rPr lang="zh-TW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矩形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TW"/>
            </a:p>
          </p:txBody>
        </p:sp>
        <p:sp>
          <p:nvSpPr>
            <p:cNvPr id="7" name="矩形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TW"/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矩形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TW"/>
            </a:p>
          </p:txBody>
        </p:sp>
        <p:sp>
          <p:nvSpPr>
            <p:cNvPr id="10" name="矩形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TW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zh-TW" sz="3400"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矩形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TW"/>
            </a:p>
          </p:txBody>
        </p:sp>
        <p:sp>
          <p:nvSpPr>
            <p:cNvPr id="10" name="矩形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TW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zh-TW" sz="3400"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0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矩形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TW"/>
            </a:p>
          </p:txBody>
        </p:sp>
        <p:sp>
          <p:nvSpPr>
            <p:cNvPr id="8" name="矩形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TW"/>
            </a:p>
          </p:txBody>
        </p:sp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zh-HK" altLang="en-US"/>
              <a:pPr/>
              <a:t>14/7/2017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00">
                <a:solidFill>
                  <a:schemeClr val="tx1"/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zh-TW"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zh-TW"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TW"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TW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TW"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585673" y="915179"/>
            <a:ext cx="5378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2700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五謙專研第一組</a:t>
            </a:r>
            <a:endParaRPr lang="zh-TW" altLang="en-US" sz="5400" b="1" cap="none" spc="0" dirty="0">
              <a:ln w="12700" cmpd="sng">
                <a:solidFill>
                  <a:schemeClr val="accent5">
                    <a:lumMod val="20000"/>
                    <a:lumOff val="8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208016" y="2745811"/>
            <a:ext cx="41466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組員姓名</a:t>
            </a:r>
            <a:r>
              <a:rPr lang="en-US" altLang="zh-TW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HK" altLang="en-US" sz="4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55252" y="1957038"/>
            <a:ext cx="787908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800" b="1" dirty="0" smtClean="0">
                <a:ln w="12700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題目</a:t>
            </a:r>
            <a:r>
              <a:rPr lang="en-US" altLang="zh-TW" sz="4800" b="1" dirty="0" smtClean="0">
                <a:ln w="12700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800" b="1" dirty="0" smtClean="0">
                <a:ln w="12700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800" b="1" dirty="0">
                <a:ln w="12700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風紀的服務質素」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341036" y="3441680"/>
            <a:ext cx="32380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張達智</a:t>
            </a:r>
            <a:endParaRPr lang="en-US" altLang="zh-TW" sz="3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蔡朗晴</a:t>
            </a:r>
            <a:endParaRPr lang="en-US" altLang="zh-TW" sz="3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朱沛汶</a:t>
            </a:r>
            <a:endParaRPr lang="en-US" altLang="zh-TW" sz="3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朱沛珊</a:t>
            </a:r>
            <a:endParaRPr lang="en-US" altLang="zh-TW" sz="3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洪逸晴</a:t>
            </a:r>
            <a:endParaRPr lang="en-US" altLang="zh-TW" sz="3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曾昭裕</a:t>
            </a:r>
            <a:endParaRPr lang="en-US" altLang="zh-TW" sz="3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2" t="20179" r="424" b="-4771"/>
          <a:stretch/>
        </p:blipFill>
        <p:spPr>
          <a:xfrm>
            <a:off x="7794595" y="4285622"/>
            <a:ext cx="3480046" cy="236113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120" y="4285622"/>
            <a:ext cx="3342859" cy="230892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928604" y="0"/>
            <a:ext cx="6763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2700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保</a:t>
            </a:r>
            <a:r>
              <a:rPr lang="zh-TW" altLang="en-US" sz="5400" b="1" dirty="0" smtClean="0">
                <a:ln w="12700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良局馮晴紀念小學</a:t>
            </a:r>
            <a:endParaRPr lang="zh-TW" altLang="en-US" sz="5400" b="1" cap="none" spc="0" dirty="0">
              <a:ln w="12700" cmpd="sng">
                <a:solidFill>
                  <a:schemeClr val="accent5">
                    <a:lumMod val="20000"/>
                    <a:lumOff val="8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964922" y="108079"/>
            <a:ext cx="2262159" cy="84023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分析</a:t>
            </a:r>
            <a:r>
              <a:rPr lang="zh-TW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六</a:t>
            </a:r>
            <a:endParaRPr kumimoji="0" lang="zh-HK" altLang="en-US" sz="5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1641918"/>
              </p:ext>
            </p:extLst>
          </p:nvPr>
        </p:nvGraphicFramePr>
        <p:xfrm>
          <a:off x="1181688" y="356708"/>
          <a:ext cx="9828625" cy="556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4241" y="5557422"/>
            <a:ext cx="112925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1" lang="zh-TW" sz="28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受訪者中，有</a:t>
            </a:r>
            <a:r>
              <a:rPr kumimoji="1" lang="en-US" altLang="zh-HK" sz="28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46</a:t>
            </a:r>
            <a:r>
              <a:rPr kumimoji="1" lang="zh-TW" altLang="en-US" sz="2800" dirty="0" smtClean="0">
                <a:solidFill>
                  <a:srgbClr val="0D0D0D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位同學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認為風紀人數足夠，有</a:t>
            </a:r>
            <a:r>
              <a:rPr kumimoji="1" lang="en-US" altLang="zh-HK" sz="28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14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人認為人數不足夠。我們建議學校增加風紀</a:t>
            </a:r>
            <a:r>
              <a:rPr kumimoji="1" lang="zh-TW" altLang="en-US" sz="2800" dirty="0" smtClean="0">
                <a:solidFill>
                  <a:srgbClr val="0D0D0D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的服務人數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4A5C74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幫助同學的不時之需。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5069696" y="0"/>
            <a:ext cx="2262158" cy="84023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HK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zh-TW" altLang="en-US" sz="5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endParaRPr lang="zh-HK" altLang="en-US" sz="540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1305335445"/>
              </p:ext>
            </p:extLst>
          </p:nvPr>
        </p:nvGraphicFramePr>
        <p:xfrm>
          <a:off x="964712" y="803963"/>
          <a:ext cx="10128972" cy="467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 5"/>
          <p:cNvSpPr/>
          <p:nvPr/>
        </p:nvSpPr>
        <p:spPr>
          <a:xfrm>
            <a:off x="494676" y="5477230"/>
            <a:ext cx="110690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sz="2800" kern="1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被訪者中，有</a:t>
            </a:r>
            <a:r>
              <a:rPr lang="en-US" altLang="zh-HK" sz="2800" kern="1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zh-HK" sz="2800" kern="1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人認為風紀最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應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具備的條件是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有禮貌</a:t>
            </a:r>
            <a:r>
              <a:rPr lang="zh-TW" altLang="zh-HK" sz="2800" kern="1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，其次是有責任感和隨機應變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我們建議校方多舉行訓練活動，從禮貌、責任感和隨機應變多方面入手來訓練風紀，多些作出提點，讓風紀作出改善。</a:t>
            </a:r>
            <a:endParaRPr lang="zh-TW" altLang="zh-HK" sz="2800" kern="100" dirty="0">
              <a:solidFill>
                <a:schemeClr val="tx2">
                  <a:lumMod val="95000"/>
                  <a:lumOff val="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042029" y="0"/>
            <a:ext cx="226215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分析八</a:t>
            </a:r>
            <a:endParaRPr lang="zh-HK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1910190407"/>
              </p:ext>
            </p:extLst>
          </p:nvPr>
        </p:nvGraphicFramePr>
        <p:xfrm>
          <a:off x="1216239" y="763478"/>
          <a:ext cx="10582184" cy="5584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矩形 1"/>
          <p:cNvSpPr/>
          <p:nvPr/>
        </p:nvSpPr>
        <p:spPr>
          <a:xfrm>
            <a:off x="171972" y="5870479"/>
            <a:ext cx="117181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800" kern="100" dirty="0">
                <a:solidFill>
                  <a:schemeClr val="tx2"/>
                </a:solidFill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HK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</a:t>
            </a:r>
            <a:r>
              <a:rPr lang="zh-TW" altLang="zh-HK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最多</a:t>
            </a:r>
            <a:r>
              <a:rPr lang="zh-TW" altLang="zh-HK" sz="2800" kern="100" dirty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同學認為風紀</a:t>
            </a:r>
            <a:r>
              <a:rPr lang="zh-TW" altLang="zh-HK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應增加</a:t>
            </a:r>
            <a:r>
              <a:rPr lang="zh-TW" altLang="zh-HK" sz="2800" kern="100" dirty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巡查樓層和課室，其次是四樓平台。我建議校方應分配多些風紀巡查課</a:t>
            </a:r>
            <a:r>
              <a:rPr lang="zh-TW" altLang="zh-HK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室</a:t>
            </a:r>
            <a:r>
              <a:rPr lang="zh-TW" altLang="en-US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、樓層和四樓平台</a:t>
            </a:r>
            <a:r>
              <a:rPr lang="zh-TW" altLang="zh-HK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HK" alt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09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TW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經調查顯示，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大部份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同學都滿意風紀的服務質素，同時也認為風紀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有能力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維持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學校秩序</a:t>
            </a:r>
            <a:r>
              <a:rPr lang="zh-TW" altLang="en-US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風紀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做事效率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風紀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能妥善幫助有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</a:t>
            </a:r>
            <a:r>
              <a:rPr lang="zh-TW" altLang="en-US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大部分學生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贊同風紀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大公無私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。而且大部份學生也認為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風紀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的服務人數足夠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風紀最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的條件是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有禮貌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而且風紀應增加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巡查樓層和課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室</a:t>
            </a:r>
            <a:r>
              <a:rPr lang="zh-TW" altLang="en-US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風紀</a:t>
            </a:r>
            <a:r>
              <a:rPr lang="zh-TW" altLang="en-US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有改善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HK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空間</a:t>
            </a:r>
            <a:r>
              <a:rPr lang="zh-TW" altLang="zh-HK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HK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078737" y="611255"/>
            <a:ext cx="2034531" cy="10895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  <a:endParaRPr lang="zh-HK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06971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altLang="zh-TW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建議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校方</a:t>
            </a:r>
            <a:r>
              <a:rPr lang="zh-TW"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多舉行訓練活動，從風紀的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禮貌</a:t>
            </a:r>
            <a:r>
              <a:rPr lang="zh-TW" altLang="en-US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責任</a:t>
            </a:r>
            <a:r>
              <a:rPr lang="zh-TW"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感多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方面</a:t>
            </a:r>
            <a:r>
              <a:rPr lang="zh-TW"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入手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讓風紀保持水平，作出檢討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kumimoji="1" lang="zh-TW" altLang="en-US" sz="40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老師和風紀</a:t>
            </a:r>
            <a:r>
              <a:rPr kumimoji="1" lang="zh-TW" altLang="en-US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隊長也要多</a:t>
            </a:r>
            <a:r>
              <a:rPr kumimoji="1" lang="zh-TW" altLang="en-US" sz="40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提示和指導風紀，提高風紀的做事</a:t>
            </a:r>
            <a:r>
              <a:rPr kumimoji="1" lang="zh-TW" altLang="en-US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效率。</a:t>
            </a:r>
            <a:r>
              <a:rPr lang="zh-TW" altLang="en-US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校方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要分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配風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</a:t>
            </a:r>
            <a:r>
              <a:rPr lang="zh-TW"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巡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查課室和樓層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因此要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增加人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</a:t>
            </a:r>
            <a:r>
              <a:rPr lang="zh-TW"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幫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助同學的不時之需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風紀在處理</a:t>
            </a:r>
            <a:r>
              <a:rPr lang="zh-TW" altLang="en-US" sz="4000" kern="1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事情時要公正和一</a:t>
            </a:r>
            <a:r>
              <a:rPr lang="zh-TW" altLang="en-US" sz="40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視同人</a:t>
            </a:r>
            <a:r>
              <a:rPr lang="zh-TW" altLang="en-US" sz="4000" kern="1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，不能偏私</a:t>
            </a:r>
            <a:r>
              <a:rPr lang="zh-TW" altLang="en-US" sz="40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HK" altLang="en-US" sz="4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3"/>
          <p:cNvSpPr txBox="1">
            <a:spLocks/>
          </p:cNvSpPr>
          <p:nvPr/>
        </p:nvSpPr>
        <p:spPr>
          <a:xfrm>
            <a:off x="5078739" y="611255"/>
            <a:ext cx="2034531" cy="10895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建議</a:t>
            </a:r>
            <a:endParaRPr lang="zh-HK" altLang="en-US" sz="720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98904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非常感謝學校給予我這次機會去和同學去做一個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專題</a:t>
            </a:r>
            <a:r>
              <a:rPr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令我可以跟同學一起合作，培養合作的精神，令我獲益良多。老師還幫我們平均地分配工作，令我們學會分擔。雖然，途中會遇到一些困難，但是也令我們增加一次能夠解決問題的經驗。</a:t>
            </a:r>
          </a:p>
          <a:p>
            <a:endParaRPr lang="zh-HK" altLang="en-US" dirty="0"/>
          </a:p>
        </p:txBody>
      </p:sp>
      <p:sp>
        <p:nvSpPr>
          <p:cNvPr id="5" name="標題 3"/>
          <p:cNvSpPr txBox="1">
            <a:spLocks noGrp="1"/>
          </p:cNvSpPr>
          <p:nvPr>
            <p:ph type="title"/>
          </p:nvPr>
        </p:nvSpPr>
        <p:spPr>
          <a:xfrm>
            <a:off x="6696100" y="-385941"/>
            <a:ext cx="184731" cy="2086725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sz="720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3228879" y="611255"/>
            <a:ext cx="5734262" cy="10895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張達智的感想</a:t>
            </a:r>
            <a:endParaRPr lang="zh-HK" altLang="en-US" sz="720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484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HK" altLang="en-US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HK" altLang="en-US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TW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這次的専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學會了團結，除此之外，我還學會了合作的重要性。如果沒有其他組員合作做的話，便很難完成。我們遇到困難時，都會盡力和盡快解決，不會逃避，所以我們做事都很有效率。以後，當我遇到什麼困難時，也要找別人傾訴或一起解決。</a:t>
            </a:r>
          </a:p>
          <a:p>
            <a:endParaRPr lang="zh-HK" altLang="en-US" dirty="0"/>
          </a:p>
        </p:txBody>
      </p:sp>
      <p:sp>
        <p:nvSpPr>
          <p:cNvPr id="4" name="標題 3"/>
          <p:cNvSpPr txBox="1">
            <a:spLocks/>
          </p:cNvSpPr>
          <p:nvPr/>
        </p:nvSpPr>
        <p:spPr>
          <a:xfrm>
            <a:off x="3228872" y="611255"/>
            <a:ext cx="5734262" cy="10895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蔡朗晴</a:t>
            </a:r>
            <a:r>
              <a:rPr lang="zh-HK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的感想</a:t>
            </a:r>
            <a:endParaRPr lang="zh-HK" altLang="en-US" sz="720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04785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4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HK" sz="4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很感謝學校安排這個學習機會給我們，讓我們能和組員合作完成這份專研報告。從中我學會了合作的重要性，如果沒有合作，大家就完成不了這份專題報吿。</a:t>
            </a:r>
          </a:p>
          <a:p>
            <a:endParaRPr lang="zh-HK" altLang="en-US" dirty="0"/>
          </a:p>
        </p:txBody>
      </p:sp>
      <p:sp>
        <p:nvSpPr>
          <p:cNvPr id="5" name="標題 3"/>
          <p:cNvSpPr txBox="1">
            <a:spLocks noGrp="1"/>
          </p:cNvSpPr>
          <p:nvPr>
            <p:ph type="title"/>
          </p:nvPr>
        </p:nvSpPr>
        <p:spPr>
          <a:xfrm>
            <a:off x="3228870" y="611255"/>
            <a:ext cx="5734262" cy="10895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朱沛汶的感想</a:t>
            </a:r>
            <a:endParaRPr lang="zh-HK" altLang="en-US" sz="720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630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通過這次專題</a:t>
            </a:r>
            <a:r>
              <a:rPr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r>
              <a:rPr lang="zh-TW" altLang="zh-HK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44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我學會了怎樣和別人合作</a:t>
            </a:r>
            <a:r>
              <a:rPr lang="zh-TW" altLang="zh-HK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</a:t>
            </a:r>
            <a:r>
              <a:rPr lang="zh-TW" altLang="zh-HK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隊</a:t>
            </a:r>
            <a:r>
              <a:rPr lang="zh-TW" altLang="zh-HK" sz="44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精神的重要性，如果</a:t>
            </a:r>
            <a:r>
              <a:rPr lang="zh-TW" altLang="zh-HK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</a:t>
            </a:r>
            <a:r>
              <a:rPr lang="zh-TW" altLang="zh-HK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隊</a:t>
            </a:r>
            <a:r>
              <a:rPr lang="zh-TW" altLang="zh-HK" sz="44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合作的話，就完成不了專題研習。我十分感謝學校，因為學校給了我一個很難得的機會去學習。</a:t>
            </a:r>
          </a:p>
          <a:p>
            <a:endParaRPr lang="zh-HK" altLang="en-US" dirty="0"/>
          </a:p>
        </p:txBody>
      </p:sp>
      <p:sp>
        <p:nvSpPr>
          <p:cNvPr id="5" name="標題 3"/>
          <p:cNvSpPr txBox="1">
            <a:spLocks noGrp="1"/>
          </p:cNvSpPr>
          <p:nvPr>
            <p:ph type="title"/>
          </p:nvPr>
        </p:nvSpPr>
        <p:spPr>
          <a:xfrm>
            <a:off x="3228870" y="611255"/>
            <a:ext cx="5734262" cy="10895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朱沛珊的感想</a:t>
            </a:r>
            <a:endParaRPr lang="zh-HK" altLang="en-US" sz="720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7993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HK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HK" altLang="zh-HK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HK" altLang="zh-HK" sz="4400" dirty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十分感謝學校能給予</a:t>
            </a:r>
            <a:r>
              <a:rPr lang="zh-HK" altLang="zh-HK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機會</a:t>
            </a:r>
            <a:r>
              <a:rPr lang="zh-TW" altLang="en-US" sz="4400" dirty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HK" altLang="zh-HK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HK" altLang="zh-HK" sz="4400" dirty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學會合作及組員之間的互相信任。我們經過各位組員的分工，令這個</a:t>
            </a:r>
            <a:r>
              <a:rPr lang="zh-HK" altLang="zh-HK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專題</a:t>
            </a:r>
            <a:r>
              <a:rPr altLang="en-US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r>
              <a:rPr lang="zh-HK" altLang="zh-HK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HK" altLang="zh-HK" sz="4400" dirty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得十分順利。我學會了</a:t>
            </a:r>
            <a:r>
              <a:rPr lang="zh-TW" altLang="zh-HK" sz="4400" dirty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</a:t>
            </a:r>
            <a:r>
              <a:rPr lang="zh-HK" altLang="zh-HK" sz="4400" dirty="0">
                <a:solidFill>
                  <a:schemeClr val="tx2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當地分工，不能互相埋怨，才能成功。</a:t>
            </a:r>
            <a:endParaRPr lang="zh-TW" altLang="zh-HK" sz="4400" dirty="0">
              <a:solidFill>
                <a:schemeClr val="tx2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sz="4400" dirty="0">
              <a:solidFill>
                <a:schemeClr val="tx2">
                  <a:lumMod val="95000"/>
                  <a:lumOff val="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3"/>
          <p:cNvSpPr txBox="1">
            <a:spLocks noGrp="1"/>
          </p:cNvSpPr>
          <p:nvPr>
            <p:ph type="title"/>
          </p:nvPr>
        </p:nvSpPr>
        <p:spPr>
          <a:xfrm>
            <a:off x="3228869" y="611255"/>
            <a:ext cx="5734262" cy="10895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洪逸晴的感想</a:t>
            </a:r>
            <a:endParaRPr lang="zh-HK" altLang="en-US" sz="720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491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79898" y="233014"/>
            <a:ext cx="121919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目錄</a:t>
            </a:r>
            <a:endParaRPr lang="zh-HK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714944"/>
              </p:ext>
            </p:extLst>
          </p:nvPr>
        </p:nvGraphicFramePr>
        <p:xfrm>
          <a:off x="1952102" y="1438182"/>
          <a:ext cx="8354874" cy="463760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84283"/>
                <a:gridCol w="2785633"/>
                <a:gridCol w="2784958"/>
              </a:tblGrid>
              <a:tr h="510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編號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項目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頁數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51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序言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研究方法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分析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P.3-10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總結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P.11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建議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P.12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組員感想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P.13-18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分工表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P.19-20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5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2200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8        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附錄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P.21-22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HK" sz="44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感到十分高興，因為能與組員一起合作做一份專題報告，我可以嘗試去與組員一起溝通，互相幫忙。起初我們有一些的爭執，但我們也很快地解決。我好多謝學校給我一次機會與人合作。</a:t>
            </a:r>
          </a:p>
          <a:p>
            <a:endParaRPr lang="zh-HK" altLang="en-US" dirty="0"/>
          </a:p>
        </p:txBody>
      </p:sp>
      <p:sp>
        <p:nvSpPr>
          <p:cNvPr id="5" name="標題 3"/>
          <p:cNvSpPr txBox="1">
            <a:spLocks noGrp="1"/>
          </p:cNvSpPr>
          <p:nvPr>
            <p:ph type="title"/>
          </p:nvPr>
        </p:nvSpPr>
        <p:spPr>
          <a:xfrm>
            <a:off x="3228869" y="611255"/>
            <a:ext cx="5734262" cy="10895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曾昭裕的感想</a:t>
            </a:r>
            <a:endParaRPr lang="zh-HK" altLang="en-US" sz="720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8892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366120" y="1919707"/>
            <a:ext cx="6390440" cy="4123944"/>
          </a:xfrm>
        </p:spPr>
        <p:txBody>
          <a:bodyPr>
            <a:noAutofit/>
          </a:bodyPr>
          <a:lstStyle/>
          <a:p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正組長</a:t>
            </a:r>
            <a:r>
              <a:rPr lang="en-US" altLang="zh-TW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朱沛珊</a:t>
            </a:r>
            <a:endParaRPr lang="en-US" altLang="zh-TW" sz="44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副組長</a:t>
            </a:r>
            <a:r>
              <a:rPr lang="en-US" altLang="zh-TW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</a:t>
            </a:r>
            <a:r>
              <a:rPr lang="zh-TW" altLang="en-US" sz="44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逸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晴</a:t>
            </a:r>
            <a:endParaRPr lang="en-US" altLang="zh-TW" sz="44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文書</a:t>
            </a:r>
            <a:r>
              <a:rPr lang="en-US" altLang="zh-TW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張達智、朱沛汶</a:t>
            </a:r>
            <a:endParaRPr lang="en-US" altLang="zh-TW" sz="44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美術指導</a:t>
            </a:r>
            <a:r>
              <a:rPr lang="en-US" altLang="zh-TW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蔡朗晴</a:t>
            </a:r>
            <a:endParaRPr lang="en-US" altLang="zh-TW" sz="44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IT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技術</a:t>
            </a:r>
            <a:r>
              <a:rPr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員</a:t>
            </a:r>
            <a:r>
              <a:rPr lang="en-US" altLang="zh-TW" sz="440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曾昭裕</a:t>
            </a:r>
            <a:endParaRPr lang="zh-HK" altLang="en-US" sz="44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690537" y="611255"/>
            <a:ext cx="4810933" cy="10895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分工表</a:t>
            </a:r>
            <a:r>
              <a:rPr lang="en-US" altLang="zh-TW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26973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5"/>
          <p:cNvSpPr txBox="1">
            <a:spLocks/>
          </p:cNvSpPr>
          <p:nvPr/>
        </p:nvSpPr>
        <p:spPr>
          <a:xfrm>
            <a:off x="3690533" y="389313"/>
            <a:ext cx="4810933" cy="108952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HK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分工表</a:t>
            </a:r>
            <a:r>
              <a:rPr lang="en-US" altLang="zh-TW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72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sz="720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3" name="內容版面配置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164646"/>
              </p:ext>
            </p:extLst>
          </p:nvPr>
        </p:nvGraphicFramePr>
        <p:xfrm>
          <a:off x="1341438" y="1759782"/>
          <a:ext cx="9509122" cy="438356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358446"/>
                <a:gridCol w="1358446"/>
                <a:gridCol w="1358446"/>
                <a:gridCol w="1358446"/>
                <a:gridCol w="1358446"/>
                <a:gridCol w="1358446"/>
                <a:gridCol w="1358446"/>
              </a:tblGrid>
              <a:tr h="4870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HK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朱沛珊</a:t>
                      </a:r>
                      <a:endParaRPr lang="zh-HK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洪逸晴</a:t>
                      </a:r>
                      <a:endParaRPr lang="en-US" altLang="zh-TW" sz="2400" dirty="0" smtClean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張達智</a:t>
                      </a:r>
                      <a:endParaRPr lang="zh-HK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朱沛汶</a:t>
                      </a:r>
                      <a:endParaRPr lang="zh-HK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蔡朗晴</a:t>
                      </a:r>
                      <a:endParaRPr lang="en-US" altLang="zh-TW" sz="2400" dirty="0" smtClean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曾昭裕</a:t>
                      </a:r>
                      <a:endParaRPr lang="zh-HK" altLang="en-US" sz="2400" dirty="0" smtClean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870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序言</a:t>
                      </a:r>
                      <a:endParaRPr lang="zh-HK" altLang="en-US" sz="20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</a:tr>
              <a:tr h="4870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研究方法</a:t>
                      </a:r>
                      <a:endParaRPr lang="zh-HK" altLang="en-US" sz="20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</a:tr>
              <a:tr h="4870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分析</a:t>
                      </a:r>
                      <a:endParaRPr lang="zh-HK" altLang="en-US" sz="20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4870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總結</a:t>
                      </a:r>
                      <a:endParaRPr lang="zh-HK" altLang="en-US" sz="20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4870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建議</a:t>
                      </a:r>
                      <a:endParaRPr lang="zh-HK" altLang="en-US" sz="20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4870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組員感想</a:t>
                      </a:r>
                      <a:endParaRPr lang="zh-HK" altLang="en-US" sz="20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4870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分工表</a:t>
                      </a:r>
                      <a:endParaRPr lang="zh-HK" altLang="en-US" sz="20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4870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tx2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附錄</a:t>
                      </a:r>
                      <a:endParaRPr lang="zh-HK" altLang="en-US" sz="2000" dirty="0">
                        <a:solidFill>
                          <a:schemeClr val="tx2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圖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063" y="2263528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581" y="2263528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5865" y="2263526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8347" y="2263526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031" y="2263528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099" y="2267412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063" y="2779144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1332" y="2745693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9345" y="2767274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6661" y="2761554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362" y="2745694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4016" y="2745692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5673" y="3249436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9" y="3252514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9345" y="3277437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6661" y="3251018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111" y="3251018"/>
            <a:ext cx="577048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37" y="3266415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85" y="4704882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1332" y="4685291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31" name="圖片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9345" y="4704882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32" name="圖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6661" y="4704882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33" name="圖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522" y="4690981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34" name="圖片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5673" y="4714679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36" name="圖片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85" y="5199453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37" name="圖片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485" y="5698106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39" name="圖片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5673" y="3784530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40" name="圖片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172" y="3740482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41" name="圖片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362" y="4238425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8347" y="4238425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pic>
        <p:nvPicPr>
          <p:cNvPr id="43" name="圖片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031" y="4258886"/>
            <a:ext cx="577048" cy="426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81720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5" name="矩形 4"/>
          <p:cNvSpPr/>
          <p:nvPr/>
        </p:nvSpPr>
        <p:spPr>
          <a:xfrm>
            <a:off x="2831977" y="2130641"/>
            <a:ext cx="495744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18000" b="1" cap="none" spc="0" dirty="0" smtClean="0">
                <a:ln w="22225">
                  <a:solidFill>
                    <a:srgbClr val="57257D"/>
                  </a:solidFill>
                  <a:prstDash val="solid"/>
                </a:ln>
                <a:solidFill>
                  <a:srgbClr val="9F5ED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附錄</a:t>
            </a:r>
            <a:endParaRPr lang="zh-TW" altLang="en-US" sz="18000" b="1" cap="none" spc="0" dirty="0">
              <a:ln w="22225">
                <a:solidFill>
                  <a:srgbClr val="57257D"/>
                </a:solidFill>
                <a:prstDash val="solid"/>
              </a:ln>
              <a:solidFill>
                <a:srgbClr val="9F5ED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https://tse4.mm.bing.net/th?id=OIP.M163008a74d87aa56f8a8dcb8ee1462b7H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51" y="2130093"/>
            <a:ext cx="2790825" cy="28575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784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332305" y="47705"/>
            <a:ext cx="6134470" cy="6810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保良局馮晴紀念小學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2016-2017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年度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857250">
              <a:spcAft>
                <a:spcPts val="0"/>
              </a:spcAft>
            </a:pP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班別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:___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五謙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___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組別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:___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第一組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___</a:t>
            </a:r>
          </a:p>
          <a:p>
            <a:pPr indent="857250">
              <a:spcAft>
                <a:spcPts val="0"/>
              </a:spcAft>
            </a:pPr>
            <a:endParaRPr lang="en-US" altLang="zh-HK" sz="1200" b="1" kern="100" dirty="0" smtClean="0"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857250">
              <a:spcAft>
                <a:spcPts val="0"/>
              </a:spcAft>
            </a:pPr>
            <a:r>
              <a:rPr lang="zh-TW" altLang="zh-HK" sz="13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zh-HK" sz="13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好</a:t>
            </a:r>
            <a:r>
              <a:rPr lang="en-US" altLang="zh-HK" sz="13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!</a:t>
            </a:r>
            <a:r>
              <a:rPr lang="zh-TW" altLang="zh-HK" sz="13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我是五謙班，我們正為專題研習搜集資料。我們的題目是「</a:t>
            </a:r>
            <a:r>
              <a:rPr lang="zh-TW" altLang="zh-HK" sz="13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四至</a:t>
            </a:r>
            <a:r>
              <a:rPr lang="zh-TW" altLang="zh-HK" sz="13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六年級對風紀服務質素的意見」你可以接受我們的訪問嗎</a:t>
            </a:r>
            <a:r>
              <a:rPr lang="en-US" altLang="zh-HK" sz="13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zh-TW" altLang="zh-HK" sz="13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en-US" altLang="zh-HK" sz="1200" b="1" kern="100" dirty="0" smtClean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rabicPeriod"/>
            </a:pPr>
            <a:r>
              <a:rPr lang="zh-TW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滿意風紀的服務質素。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7175">
              <a:spcAft>
                <a:spcPts val="0"/>
              </a:spcAft>
            </a:pP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□非常滿意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□滿意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□不滿意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□非常不滿意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7175"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altLang="zh-TW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2. </a:t>
            </a:r>
            <a:r>
              <a:rPr lang="zh-TW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認為風紀有能力協助維持學校秩序。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7175">
              <a:spcAft>
                <a:spcPts val="0"/>
              </a:spcAft>
            </a:pP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□有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□沒有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7175"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altLang="zh-TW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認為風紀做事的效率高。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□非常高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□高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□不高 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□非常差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altLang="zh-TW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認為風紀能妥善地幫助有需要的同學。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7175">
              <a:spcAft>
                <a:spcPts val="0"/>
              </a:spcAft>
            </a:pP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□非常妥善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□妥善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□不妥善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□極不妥善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altLang="zh-TW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5. </a:t>
            </a:r>
            <a:r>
              <a:rPr lang="zh-TW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認為風紀工作大公無私</a:t>
            </a:r>
            <a:r>
              <a:rPr lang="zh-TW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200" b="1" kern="100" dirty="0" smtClean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altLang="zh-TW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□認為</a:t>
            </a:r>
            <a:r>
              <a:rPr lang="en-US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不認為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altLang="zh-TW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6.  </a:t>
            </a:r>
            <a:r>
              <a:rPr lang="zh-TW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認為風紀服務的人數足夠。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□非常足夠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□足夠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□不足夠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□極不足夠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altLang="zh-TW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7. </a:t>
            </a:r>
            <a:r>
              <a:rPr lang="zh-TW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認為風紀最應具備甚麼條件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7175">
              <a:spcAft>
                <a:spcPts val="0"/>
              </a:spcAft>
            </a:pP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隨機應變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有禮貌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守時 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□儀容整潔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7175">
              <a:spcAft>
                <a:spcPts val="0"/>
              </a:spcAft>
            </a:pP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有責任感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大公無私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7175"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altLang="zh-TW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8. </a:t>
            </a:r>
            <a:r>
              <a:rPr lang="zh-TW" altLang="zh-HK" sz="1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你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認為風紀應增加巡查學校的哪些地方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7175">
              <a:spcAft>
                <a:spcPts val="0"/>
              </a:spcAft>
            </a:pP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圖書館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樓層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四樓平台 □ 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110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乒乓球室﹙午間活動﹚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7175">
              <a:spcAft>
                <a:spcPts val="0"/>
              </a:spcAft>
            </a:pP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洗手間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課室</a:t>
            </a:r>
            <a:r>
              <a:rPr lang="en-US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HK" sz="1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□ 操場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sz="12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HK" sz="12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HK" sz="1200" b="1" u="sng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訪問已完畢</a:t>
            </a:r>
            <a:r>
              <a:rPr lang="en-US" altLang="zh-HK" sz="1200" b="1" u="sng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!</a:t>
            </a:r>
            <a:r>
              <a:rPr lang="zh-TW" altLang="zh-HK" sz="1200" b="1" u="sng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謝謝你接受訪問</a:t>
            </a:r>
            <a:r>
              <a:rPr lang="en-US" altLang="zh-HK" sz="1200" b="1" u="sng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!</a:t>
            </a:r>
            <a:endParaRPr lang="zh-TW" altLang="zh-HK" sz="1200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4683" y="566795"/>
            <a:ext cx="26500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b="1" dirty="0" smtClean="0">
                <a:ln w="22225">
                  <a:solidFill>
                    <a:srgbClr val="57257D"/>
                  </a:solidFill>
                  <a:prstDash val="solid"/>
                </a:ln>
                <a:solidFill>
                  <a:srgbClr val="9F5ED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endParaRPr lang="zh-TW" altLang="en-US" sz="9600" b="1" dirty="0">
              <a:ln w="22225">
                <a:solidFill>
                  <a:srgbClr val="57257D"/>
                </a:solidFill>
                <a:prstDash val="solid"/>
              </a:ln>
              <a:solidFill>
                <a:srgbClr val="9F5ED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848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0" y="479394"/>
            <a:ext cx="9601200" cy="2396971"/>
          </a:xfrm>
        </p:spPr>
        <p:txBody>
          <a:bodyPr/>
          <a:lstStyle/>
          <a:p>
            <a:r>
              <a:rPr lang="en-US" altLang="zh-TW" sz="9600" dirty="0" smtClean="0">
                <a:ln w="22225">
                  <a:solidFill>
                    <a:srgbClr val="57257D"/>
                  </a:solidFill>
                  <a:prstDash val="solid"/>
                </a:ln>
                <a:solidFill>
                  <a:srgbClr val="9F5ED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Thank You</a:t>
            </a:r>
            <a:r>
              <a:rPr lang="zh-TW" altLang="en-US" sz="9600" dirty="0">
                <a:ln w="22225">
                  <a:solidFill>
                    <a:srgbClr val="57257D"/>
                  </a:solidFill>
                  <a:prstDash val="solid"/>
                </a:ln>
                <a:solidFill>
                  <a:srgbClr val="9F5ED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9600" dirty="0">
                <a:ln w="22225">
                  <a:solidFill>
                    <a:srgbClr val="57257D"/>
                  </a:solidFill>
                  <a:prstDash val="solid"/>
                </a:ln>
                <a:solidFill>
                  <a:srgbClr val="9F5ED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752" y="2366524"/>
            <a:ext cx="3463650" cy="356313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23168"/>
            <a:ext cx="4251578" cy="364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的題目是「風紀的服務質素」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。在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本校有很多風紀為我們服務，可是他們的服務質素又如何</a:t>
            </a:r>
            <a:r>
              <a:rPr lang="en-US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是否達標，所以我們想藉着這次機會深入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了解</a:t>
            </a:r>
            <a:r>
              <a:rPr lang="zh-TW" altLang="en-US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四至六</a:t>
            </a:r>
            <a:r>
              <a:rPr lang="zh-TW" altLang="zh-HK" sz="40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年級</a:t>
            </a:r>
            <a:r>
              <a:rPr lang="zh-TW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同學對風紀服務質素的意見。希望校方也能參考同學對風紀服務的意見，並作出改善。</a:t>
            </a:r>
          </a:p>
          <a:p>
            <a:endParaRPr lang="zh-HK" altLang="en-US" dirty="0"/>
          </a:p>
        </p:txBody>
      </p:sp>
      <p:sp>
        <p:nvSpPr>
          <p:cNvPr id="3" name="矩形 2"/>
          <p:cNvSpPr/>
          <p:nvPr/>
        </p:nvSpPr>
        <p:spPr>
          <a:xfrm>
            <a:off x="4979727" y="570365"/>
            <a:ext cx="18774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序言</a:t>
            </a:r>
            <a:endParaRPr lang="zh-TW" alt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41119" y="1901952"/>
            <a:ext cx="9294329" cy="41239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HK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我們用了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HK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十份問卷來調查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四至六年級</a:t>
            </a:r>
            <a:r>
              <a:rPr lang="zh-HK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同學對</a:t>
            </a:r>
            <a:r>
              <a:rPr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風紀服務質</a:t>
            </a:r>
            <a:r>
              <a:rPr lang="zh-TW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</a:t>
            </a:r>
            <a:r>
              <a:rPr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的意見</a:t>
            </a:r>
            <a:r>
              <a:rPr lang="zh-HK"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。我們利用午間活動和小息的時間來訪問</a:t>
            </a:r>
            <a:r>
              <a:rPr altLang="en-US" sz="44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他們。收集問卷後，我們進行分析和統計，把資料整理好，成為專題報告。</a:t>
            </a:r>
          </a:p>
        </p:txBody>
      </p:sp>
      <p:sp>
        <p:nvSpPr>
          <p:cNvPr id="4" name="矩形 3"/>
          <p:cNvSpPr/>
          <p:nvPr/>
        </p:nvSpPr>
        <p:spPr>
          <a:xfrm>
            <a:off x="4157007" y="481588"/>
            <a:ext cx="38779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研究方法</a:t>
            </a:r>
            <a:endParaRPr lang="zh-HK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圖表 6"/>
          <p:cNvGraphicFramePr/>
          <p:nvPr>
            <p:extLst>
              <p:ext uri="{D42A27DB-BD31-4B8C-83A1-F6EECF244321}">
                <p14:modId xmlns:p14="http://schemas.microsoft.com/office/powerpoint/2010/main" val="2639014169"/>
              </p:ext>
            </p:extLst>
          </p:nvPr>
        </p:nvGraphicFramePr>
        <p:xfrm>
          <a:off x="1235472" y="757347"/>
          <a:ext cx="9186911" cy="480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矩形 8"/>
          <p:cNvSpPr/>
          <p:nvPr/>
        </p:nvSpPr>
        <p:spPr>
          <a:xfrm>
            <a:off x="4600935" y="0"/>
            <a:ext cx="22621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分析一</a:t>
            </a:r>
            <a:endParaRPr lang="zh-HK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3532" y="5394130"/>
            <a:ext cx="113025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zh-TW" altLang="zh-HK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被</a:t>
            </a:r>
            <a:r>
              <a:rPr lang="zh-TW" altLang="zh-HK" sz="2800" kern="100" dirty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訪者中，有</a:t>
            </a:r>
            <a:r>
              <a:rPr lang="en-US" altLang="zh-HK" sz="2800" kern="100" dirty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53</a:t>
            </a:r>
            <a:r>
              <a:rPr lang="zh-TW" altLang="zh-HK" sz="2800" kern="100" dirty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人滿意風紀的服務質素</a:t>
            </a:r>
            <a:r>
              <a:rPr lang="zh-TW" altLang="zh-HK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只</a:t>
            </a:r>
            <a:r>
              <a:rPr lang="zh-TW" altLang="zh-HK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en-US" altLang="zh-HK" sz="2800" kern="100" dirty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HK" sz="2800" kern="100" dirty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人不滿意風紀的服務質素。</a:t>
            </a:r>
            <a:r>
              <a:rPr lang="zh-TW" altLang="zh-HK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我</a:t>
            </a:r>
            <a:r>
              <a:rPr lang="zh-TW" altLang="en-US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們</a:t>
            </a:r>
            <a:r>
              <a:rPr lang="zh-TW" altLang="zh-HK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建議風紀</a:t>
            </a:r>
            <a:r>
              <a:rPr lang="zh-TW" altLang="en-US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所有隊員看見其他風紀隊員的</a:t>
            </a:r>
            <a:r>
              <a:rPr lang="zh-TW" altLang="en-US" sz="2800" kern="100" dirty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服</a:t>
            </a:r>
            <a:r>
              <a:rPr lang="zh-TW" altLang="en-US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務態度不好時，要互相提醒，變得更</a:t>
            </a:r>
            <a:r>
              <a:rPr lang="zh-TW" altLang="en-US" sz="2800" kern="100" dirty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團結</a:t>
            </a:r>
            <a:r>
              <a:rPr lang="zh-TW" altLang="en-US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，提</a:t>
            </a:r>
            <a:r>
              <a:rPr lang="zh-TW" altLang="en-US" sz="2800" kern="100" dirty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升</a:t>
            </a:r>
            <a:r>
              <a:rPr lang="zh-TW" altLang="en-US" sz="2800" kern="100" dirty="0" smtClean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風紀的服務質素。</a:t>
            </a:r>
            <a:endParaRPr lang="zh-TW" altLang="zh-HK" sz="2800" kern="100" dirty="0">
              <a:solidFill>
                <a:schemeClr val="tx2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316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867267" y="108298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分析二</a:t>
            </a:r>
            <a:endParaRPr lang="zh-HK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2664412678"/>
              </p:ext>
            </p:extLst>
          </p:nvPr>
        </p:nvGraphicFramePr>
        <p:xfrm>
          <a:off x="994298" y="862537"/>
          <a:ext cx="9536976" cy="487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矩形 1"/>
          <p:cNvSpPr/>
          <p:nvPr/>
        </p:nvSpPr>
        <p:spPr>
          <a:xfrm>
            <a:off x="513450" y="5325730"/>
            <a:ext cx="11532901" cy="1390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HK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被</a:t>
            </a:r>
            <a:r>
              <a:rPr lang="zh-TW" altLang="zh-HK" sz="2800" kern="1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訪者中，大部分同學認為風紀</a:t>
            </a:r>
            <a:r>
              <a:rPr lang="zh-TW" altLang="zh-HK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有能力</a:t>
            </a:r>
            <a:r>
              <a:rPr lang="zh-TW" altLang="en-US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協</a:t>
            </a:r>
            <a:r>
              <a:rPr lang="zh-TW" altLang="zh-HK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助</a:t>
            </a:r>
            <a:r>
              <a:rPr lang="zh-TW" altLang="zh-HK" sz="2800" kern="1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維持學校秩序</a:t>
            </a:r>
            <a:r>
              <a:rPr lang="zh-TW" altLang="zh-HK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。風紀</a:t>
            </a:r>
            <a:r>
              <a:rPr lang="zh-TW" altLang="en-US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應</a:t>
            </a:r>
            <a:r>
              <a:rPr lang="zh-TW" altLang="zh-HK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繼續</a:t>
            </a:r>
            <a:r>
              <a:rPr lang="zh-TW" altLang="zh-HK" sz="2800" kern="1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保持這水平</a:t>
            </a:r>
            <a:r>
              <a:rPr lang="zh-TW" altLang="zh-HK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還要</a:t>
            </a:r>
            <a:r>
              <a:rPr lang="zh-TW" altLang="zh-HK" sz="2800" kern="1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作出</a:t>
            </a:r>
            <a:r>
              <a:rPr lang="zh-TW" altLang="zh-HK" sz="2800" kern="1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檢討，讓更多同學認為風紀有能力栛助維持學校秩序。</a:t>
            </a:r>
            <a:endParaRPr lang="zh-TW" altLang="zh-HK" sz="2800" kern="100" dirty="0">
              <a:solidFill>
                <a:schemeClr val="tx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3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4964922" y="108079"/>
            <a:ext cx="2262159" cy="84023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分析三</a:t>
            </a:r>
            <a:endParaRPr kumimoji="0" lang="zh-HK" altLang="en-US" sz="54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707708560"/>
              </p:ext>
            </p:extLst>
          </p:nvPr>
        </p:nvGraphicFramePr>
        <p:xfrm>
          <a:off x="2025865" y="948309"/>
          <a:ext cx="8973568" cy="4724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80" y="5473722"/>
            <a:ext cx="1150842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1" lang="zh-TW" sz="27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被訪者中，有</a:t>
            </a:r>
            <a:r>
              <a:rPr kumimoji="1" lang="en-US" altLang="zh-TW" sz="27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52</a:t>
            </a:r>
            <a:r>
              <a:rPr kumimoji="1" lang="zh-TW" altLang="en-US" sz="27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人認為風紀的做事效率高，只有</a:t>
            </a:r>
            <a:r>
              <a:rPr kumimoji="1" lang="en-US" altLang="zh-TW" sz="27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8</a:t>
            </a:r>
            <a:r>
              <a:rPr kumimoji="1" lang="zh-TW" altLang="en-US" sz="27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人</a:t>
            </a:r>
            <a:r>
              <a:rPr kumimoji="1" lang="zh-TW" altLang="en-US" sz="27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不同意</a:t>
            </a:r>
            <a:r>
              <a:rPr kumimoji="1" lang="zh-TW" altLang="en-US" sz="27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。我認為風紀在這方面做得尚好，但是還有小</a:t>
            </a:r>
            <a:r>
              <a:rPr kumimoji="1" lang="zh-TW" altLang="en-US" sz="27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部分風紀應該提升他們</a:t>
            </a:r>
            <a:r>
              <a:rPr kumimoji="1" lang="zh-TW" altLang="en-US" sz="27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的做事效率。我們建議老師和風紀隊長多提示和指導風紀，提高風紀的做事效率。 </a:t>
            </a:r>
            <a:endParaRPr kumimoji="1" lang="zh-TW" altLang="en-US" sz="27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126844" y="146179"/>
            <a:ext cx="226215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分析四</a:t>
            </a:r>
            <a:endParaRPr lang="zh-HK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2603019515"/>
              </p:ext>
            </p:extLst>
          </p:nvPr>
        </p:nvGraphicFramePr>
        <p:xfrm>
          <a:off x="938123" y="905448"/>
          <a:ext cx="10802181" cy="440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矩形 1"/>
          <p:cNvSpPr/>
          <p:nvPr/>
        </p:nvSpPr>
        <p:spPr>
          <a:xfrm>
            <a:off x="486428" y="5308848"/>
            <a:ext cx="11705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HK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被</a:t>
            </a:r>
            <a:r>
              <a:rPr lang="zh-TW" altLang="zh-HK" sz="2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訪者中，有</a:t>
            </a:r>
            <a:r>
              <a:rPr lang="zh-TW" altLang="zh-HK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大部</a:t>
            </a:r>
            <a:r>
              <a:rPr lang="zh-TW" altLang="en-US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zh-HK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四至六年級同學</a:t>
            </a:r>
            <a:r>
              <a:rPr lang="zh-TW" altLang="zh-HK" sz="2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認為風紀能妥善幫助有</a:t>
            </a:r>
            <a:r>
              <a:rPr lang="zh-TW" altLang="zh-HK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需</a:t>
            </a:r>
            <a:r>
              <a:rPr lang="zh-TW" altLang="en-US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要</a:t>
            </a:r>
            <a:r>
              <a:rPr lang="zh-TW" altLang="zh-HK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zh-HK" sz="2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同學</a:t>
            </a:r>
            <a:r>
              <a:rPr lang="zh-TW" altLang="zh-HK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只</a:t>
            </a:r>
            <a:r>
              <a:rPr lang="zh-TW" altLang="zh-HK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zh-TW" altLang="zh-HK" sz="28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少</a:t>
            </a:r>
            <a:r>
              <a:rPr lang="zh-TW" altLang="zh-HK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部分同學不同</a:t>
            </a:r>
            <a:r>
              <a:rPr lang="zh-TW" altLang="en-US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意</a:t>
            </a:r>
            <a:r>
              <a:rPr lang="zh-TW" altLang="zh-HK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8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在這方面，風紀也做得很好，但仍有改善的地方。</a:t>
            </a:r>
            <a:endParaRPr lang="zh-HK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707048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964922" y="108079"/>
            <a:ext cx="226215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分析五</a:t>
            </a:r>
            <a:endParaRPr lang="zh-HK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3875212786"/>
              </p:ext>
            </p:extLst>
          </p:nvPr>
        </p:nvGraphicFramePr>
        <p:xfrm>
          <a:off x="1351807" y="866306"/>
          <a:ext cx="9438418" cy="4917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矩形 1"/>
          <p:cNvSpPr/>
          <p:nvPr/>
        </p:nvSpPr>
        <p:spPr>
          <a:xfrm>
            <a:off x="408518" y="5395427"/>
            <a:ext cx="116623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被訪者中，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有三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之二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同學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認為</a:t>
            </a:r>
            <a:r>
              <a:rPr lang="zh-TW" altLang="zh-HK" sz="2800" kern="1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風紀工作大公無私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但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有三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之一的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同學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不認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同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所以在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這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方面風紀仍有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很</a:t>
            </a:r>
            <a:r>
              <a:rPr lang="zh-TW" altLang="zh-HK" sz="2800" kern="1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大的改善</a:t>
            </a:r>
            <a:r>
              <a:rPr lang="zh-TW" altLang="zh-HK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空間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，我們建議風紀在處理事情時要公正和一視同</a:t>
            </a:r>
            <a:r>
              <a:rPr lang="zh-TW" altLang="en-US" sz="2800" kern="100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仁</a:t>
            </a:r>
            <a:r>
              <a:rPr lang="zh-TW" altLang="en-US" sz="2800" kern="1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，不能偏私。</a:t>
            </a:r>
            <a:endParaRPr lang="zh-HK" altLang="en-US" sz="28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00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Microsoft JhengHei UI">
      <a:majorFont>
        <a:latin typeface="Microsoft JhengHei UI"/>
        <a:ea typeface="Microsoft JhengHei UI"/>
        <a:cs typeface=""/>
      </a:majorFont>
      <a:minorFont>
        <a:latin typeface="Microsoft JhengHei UI"/>
        <a:ea typeface="Microsoft Jheng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_Design_Yellow_TP102900996" id="{AB4870CB-06BC-483D-898D-CB6E678212C7}" vid="{2ED2B3FE-BC13-4C0A-890E-57CB699DBA16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黃色橫紋設計簡報 (寬螢幕)</Template>
  <TotalTime>0</TotalTime>
  <Words>1312</Words>
  <Application>Microsoft Office PowerPoint</Application>
  <PresentationFormat>自訂</PresentationFormat>
  <Paragraphs>155</Paragraphs>
  <Slides>25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Banded Design Yellow 16x9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分析四</vt:lpstr>
      <vt:lpstr>分析五</vt:lpstr>
      <vt:lpstr>PowerPoint 簡報</vt:lpstr>
      <vt:lpstr>PowerPoint 簡報</vt:lpstr>
      <vt:lpstr>分析八</vt:lpstr>
      <vt:lpstr>總結</vt:lpstr>
      <vt:lpstr>PowerPoint 簡報</vt:lpstr>
      <vt:lpstr> </vt:lpstr>
      <vt:lpstr>   </vt:lpstr>
      <vt:lpstr>朱沛汶的感想</vt:lpstr>
      <vt:lpstr>朱沛珊的感想</vt:lpstr>
      <vt:lpstr>洪逸晴的感想</vt:lpstr>
      <vt:lpstr>曾昭裕的感想</vt:lpstr>
      <vt:lpstr>分工表(一)</vt:lpstr>
      <vt:lpstr>PowerPoint 簡報</vt:lpstr>
      <vt:lpstr>PowerPoint 簡報</vt:lpstr>
      <vt:lpstr>PowerPoint 簡報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2016-09-26T11:04:39Z</dcterms:created>
  <dcterms:modified xsi:type="dcterms:W3CDTF">2017-07-14T02:29:54Z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